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4" r:id="rId3"/>
    <p:sldId id="275" r:id="rId4"/>
    <p:sldId id="257" r:id="rId5"/>
    <p:sldId id="273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chemeClr val="tx1"/>
    </p:penClr>
  </p:showPr>
  <p:clrMru>
    <a:srgbClr val="F05B42"/>
    <a:srgbClr val="FF33CC"/>
    <a:srgbClr val="FF9900"/>
    <a:srgbClr val="6666FF"/>
    <a:srgbClr val="FF3300"/>
    <a:srgbClr val="FFFFFF"/>
    <a:srgbClr val="3399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 autoAdjust="0"/>
  </p:normalViewPr>
  <p:slideViewPr>
    <p:cSldViewPr>
      <p:cViewPr>
        <p:scale>
          <a:sx n="50" d="100"/>
          <a:sy n="50" d="100"/>
        </p:scale>
        <p:origin x="-10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55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9.xml"/><Relationship Id="rId1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r>
              <a:rPr lang="en-US"/>
              <a:t>Le Thuy Trang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r>
              <a:rPr lang="en-US"/>
              <a:t>THIET KE BAI GIANG DIEN TU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EF0AF0A7-B801-4EEB-A46D-EF7B09997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C946C303-308F-4582-A8B8-3248F94E3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AEDCB9-8C59-40C3-8AC2-B82B649F5DD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>
              <a:gd name="T0" fmla="*/ 163 w 4128"/>
              <a:gd name="T1" fmla="*/ 200 h 479"/>
              <a:gd name="T2" fmla="*/ 4128 w 4128"/>
              <a:gd name="T3" fmla="*/ 200 h 479"/>
              <a:gd name="T4" fmla="*/ 4128 w 4128"/>
              <a:gd name="T5" fmla="*/ 429 h 479"/>
              <a:gd name="T6" fmla="*/ 0 w 4128"/>
              <a:gd name="T7" fmla="*/ 441 h 479"/>
              <a:gd name="T8" fmla="*/ 163 w 4128"/>
              <a:gd name="T9" fmla="*/ 200 h 4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195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r>
              <a:rPr lang="en-US"/>
              <a:t>13/11/2005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5839D6E5-8512-43EA-A183-BB8744745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13/11/2005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1E6E8-AF10-4BF3-8AEC-3F0572D38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13/11/2005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83A55-FC01-4196-B8C2-86C21B2BB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13/11/2005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43A8E-A92E-4AE8-B2FE-47DEC57FB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13/11/2005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938B6-D3E2-44BE-A9B0-F1334913F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13/11/2005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E733B-F648-4BC4-8DFE-662355406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13/11/2005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99184-D389-4AA3-8BA8-659DB989C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13/11/2005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DED4F-F168-427C-808D-B880291B9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13/11/2005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6F88A-5D7B-4E86-A4B2-6BF849ECF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13/11/2005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EB023-25E3-480B-9811-8B5B6DED0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13/11/2005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F434B-DC65-49CC-B33F-096E05D1F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13/11/2005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04A11-8D08-4411-92E2-C097C7E79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13/11/2005</a:t>
            </a: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Toan  lop  4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CC7913A-3B71-48DA-97B9-EF21BC735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ransition>
    <p:dissolv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.VnTim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.VnTim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.VnTim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.VnTime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.VnTime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.VnTime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.VnTime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.VnTim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audio" Target="../media/audio3.wav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200" smtClean="0">
                <a:latin typeface="Arial" charset="0"/>
              </a:rPr>
              <a:t>Toan  lop  4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3FDBC2-EC15-4099-BC56-3E5390147916}" type="slidenum">
              <a:rPr lang="en-US" sz="1200" smtClean="0">
                <a:latin typeface="Arial" charset="0"/>
              </a:rPr>
              <a:pPr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xfrm>
            <a:off x="-685800" y="2743200"/>
            <a:ext cx="8915400" cy="4114800"/>
          </a:xfrm>
          <a:noFill/>
        </p:spPr>
        <p:txBody>
          <a:bodyPr lIns="92075" tIns="46038" rIns="92075" bIns="46038" anchor="ctr"/>
          <a:lstStyle/>
          <a:p>
            <a:pPr marL="1206500"/>
            <a:r>
              <a:rPr lang="en-US" smtClean="0">
                <a:latin typeface="Arial" charset="0"/>
              </a:rPr>
              <a:t>       </a:t>
            </a:r>
            <a:r>
              <a:rPr lang="en-US" sz="6000" smtClean="0">
                <a:solidFill>
                  <a:schemeClr val="bg2"/>
                </a:solidFill>
                <a:latin typeface="Arial" charset="0"/>
              </a:rPr>
              <a:t>Môn Toán lớp 4</a:t>
            </a:r>
          </a:p>
          <a:p>
            <a:pPr marL="1206500"/>
            <a:r>
              <a:rPr lang="en-US" sz="6000" smtClean="0">
                <a:latin typeface="Arial" charset="0"/>
              </a:rPr>
              <a:t>    </a:t>
            </a:r>
            <a:r>
              <a:rPr lang="en-US" sz="6600" smtClean="0">
                <a:solidFill>
                  <a:srgbClr val="FF00FF"/>
                </a:solidFill>
                <a:latin typeface="Arial" charset="0"/>
              </a:rPr>
              <a:t>Ki-Lô-Mét vuông</a:t>
            </a:r>
          </a:p>
          <a:p>
            <a:pPr marL="1206500"/>
            <a:endParaRPr lang="en-US" sz="2400" smtClean="0">
              <a:latin typeface="Arial" charset="0"/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581400" y="1295400"/>
          <a:ext cx="1752600" cy="1528763"/>
        </p:xfrm>
        <a:graphic>
          <a:graphicData uri="http://schemas.openxmlformats.org/presentationml/2006/ole">
            <p:oleObj spid="_x0000_s1026" name="Clip" r:id="rId7" imgW="3962520" imgH="3457575" progId="MS_ClipArt_Gallery.2">
              <p:embed/>
            </p:oleObj>
          </a:graphicData>
        </a:graphic>
      </p:graphicFrame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381000" y="685800"/>
            <a:ext cx="8305800" cy="4572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60636"/>
              </a:avLst>
            </a:prstTxWarp>
          </a:bodyPr>
          <a:lstStyle/>
          <a:p>
            <a:endParaRPr lang="en-US" sz="2800" kern="10">
              <a:ln w="9525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  <p:bldP spid="410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Toan  lop  4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FB8451-D62E-4519-A3C1-625143BE6738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algn="ctr"/>
            <a:r>
              <a:rPr lang="en-US" smtClean="0">
                <a:solidFill>
                  <a:srgbClr val="FF3300"/>
                </a:solidFill>
                <a:latin typeface="Arial" charset="0"/>
              </a:rPr>
              <a:t>Mục tiêu:</a:t>
            </a:r>
          </a:p>
        </p:txBody>
      </p:sp>
      <p:sp>
        <p:nvSpPr>
          <p:cNvPr id="3" name="Rectangle 3"/>
          <p:cNvSpPr>
            <a:spLocks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>
              <a:buFont typeface="Monotype Sorts" pitchFamily="2" charset="2"/>
              <a:buNone/>
            </a:pPr>
            <a:r>
              <a:rPr lang="en-US" sz="3300" smtClean="0">
                <a:latin typeface="Arial" charset="0"/>
              </a:rPr>
              <a:t>Giúp học sinh:</a:t>
            </a:r>
          </a:p>
          <a:p>
            <a:pPr>
              <a:buClr>
                <a:srgbClr val="F05B42"/>
              </a:buClr>
              <a:buFont typeface="Monotype Sorts" pitchFamily="2" charset="2"/>
              <a:buChar char="`"/>
            </a:pPr>
            <a:r>
              <a:rPr lang="en-US" sz="3300" smtClean="0">
                <a:latin typeface="Arial" charset="0"/>
              </a:rPr>
              <a:t>Hình thành biểu t</a:t>
            </a:r>
            <a:r>
              <a:rPr lang="vi-VN" sz="3300" smtClean="0">
                <a:latin typeface="Arial" charset="0"/>
              </a:rPr>
              <a:t>ư</a:t>
            </a:r>
            <a:r>
              <a:rPr lang="en-US" sz="3300" smtClean="0">
                <a:latin typeface="Arial" charset="0"/>
              </a:rPr>
              <a:t>ợng về </a:t>
            </a:r>
            <a:r>
              <a:rPr lang="vi-VN" sz="3300" smtClean="0">
                <a:latin typeface="Arial" charset="0"/>
              </a:rPr>
              <a:t>đơ</a:t>
            </a:r>
            <a:r>
              <a:rPr lang="en-US" sz="3300" smtClean="0">
                <a:latin typeface="Arial" charset="0"/>
              </a:rPr>
              <a:t>n vị </a:t>
            </a:r>
            <a:r>
              <a:rPr lang="vi-VN" sz="3300" smtClean="0">
                <a:latin typeface="Arial" charset="0"/>
              </a:rPr>
              <a:t>đ</a:t>
            </a:r>
            <a:r>
              <a:rPr lang="en-US" sz="3300" smtClean="0">
                <a:latin typeface="Arial" charset="0"/>
              </a:rPr>
              <a:t>o diện tích ki-lô-mét vuông.</a:t>
            </a:r>
          </a:p>
          <a:p>
            <a:pPr>
              <a:buClr>
                <a:srgbClr val="F05B42"/>
              </a:buClr>
              <a:buFont typeface="Monotype Sorts" pitchFamily="2" charset="2"/>
              <a:buChar char="`"/>
            </a:pPr>
            <a:r>
              <a:rPr lang="en-US" sz="3300" smtClean="0">
                <a:latin typeface="Arial" charset="0"/>
              </a:rPr>
              <a:t> Phân biệt </a:t>
            </a:r>
            <a:r>
              <a:rPr lang="vi-VN" sz="3300" smtClean="0">
                <a:latin typeface="Arial" charset="0"/>
              </a:rPr>
              <a:t>đư</a:t>
            </a:r>
            <a:r>
              <a:rPr lang="en-US" sz="3300" smtClean="0">
                <a:latin typeface="Arial" charset="0"/>
              </a:rPr>
              <a:t>ợc khái niệm </a:t>
            </a:r>
            <a:r>
              <a:rPr lang="vi-VN" sz="3300" smtClean="0">
                <a:latin typeface="Arial" charset="0"/>
              </a:rPr>
              <a:t>đ</a:t>
            </a:r>
            <a:r>
              <a:rPr lang="en-US" sz="3300" smtClean="0">
                <a:latin typeface="Arial" charset="0"/>
              </a:rPr>
              <a:t>ó nằm trong hệ thống </a:t>
            </a:r>
            <a:r>
              <a:rPr lang="vi-VN" sz="3300" smtClean="0">
                <a:latin typeface="Arial" charset="0"/>
              </a:rPr>
              <a:t>đ</a:t>
            </a:r>
            <a:r>
              <a:rPr lang="en-US" sz="3300" smtClean="0">
                <a:latin typeface="Arial" charset="0"/>
              </a:rPr>
              <a:t>o diện tích.</a:t>
            </a:r>
          </a:p>
        </p:txBody>
      </p:sp>
      <p:pic>
        <p:nvPicPr>
          <p:cNvPr id="12297" name="Picture 9" descr="bs0206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228600"/>
            <a:ext cx="3048000" cy="257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200" smtClean="0">
                <a:latin typeface="Arial" charset="0"/>
              </a:rPr>
              <a:t>Toan  lop  4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0C4C15-2B80-4DDB-BEE1-56B53C2BE1B8}" type="slidenum">
              <a:rPr lang="en-US" sz="1200" smtClean="0">
                <a:latin typeface="Arial" charset="0"/>
              </a:rPr>
              <a:pPr/>
              <a:t>11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algn="ctr"/>
            <a:r>
              <a:rPr lang="en-US" sz="4000" smtClean="0">
                <a:solidFill>
                  <a:srgbClr val="FF3300"/>
                </a:solidFill>
                <a:latin typeface="Arial" charset="0"/>
              </a:rPr>
              <a:t>Cách thiết kế: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638800"/>
          </a:xfrm>
        </p:spPr>
        <p:txBody>
          <a:bodyPr/>
          <a:lstStyle/>
          <a:p>
            <a:pPr algn="ctr">
              <a:lnSpc>
                <a:spcPct val="90000"/>
              </a:lnSpc>
              <a:buFont typeface="Symbol" pitchFamily="18" charset="2"/>
              <a:buNone/>
            </a:pPr>
            <a:r>
              <a:rPr lang="en-US" sz="2400" b="1" smtClean="0">
                <a:latin typeface="Arial" charset="0"/>
              </a:rPr>
              <a:t>Chia làm 10 Slide:</a:t>
            </a:r>
          </a:p>
          <a:p>
            <a:pPr>
              <a:lnSpc>
                <a:spcPct val="90000"/>
              </a:lnSpc>
              <a:buClr>
                <a:srgbClr val="FF9900"/>
              </a:buClr>
              <a:buFont typeface="Symbol" pitchFamily="18" charset="2"/>
              <a:buChar char="·"/>
            </a:pPr>
            <a:r>
              <a:rPr lang="en-US" sz="2400" u="sng" smtClean="0">
                <a:latin typeface="Arial" charset="0"/>
              </a:rPr>
              <a:t>Slide 1</a:t>
            </a:r>
            <a:r>
              <a:rPr lang="en-US" sz="2400" smtClean="0">
                <a:latin typeface="Arial" charset="0"/>
              </a:rPr>
              <a:t>: Tên bài,ng</a:t>
            </a:r>
            <a:r>
              <a:rPr lang="vi-VN" sz="2400" smtClean="0">
                <a:latin typeface="Arial" charset="0"/>
              </a:rPr>
              <a:t>ư</a:t>
            </a:r>
            <a:r>
              <a:rPr lang="en-US" sz="2400" smtClean="0">
                <a:latin typeface="Arial" charset="0"/>
              </a:rPr>
              <a:t>ời h</a:t>
            </a:r>
            <a:r>
              <a:rPr lang="vi-VN" sz="2400" smtClean="0">
                <a:latin typeface="Arial" charset="0"/>
              </a:rPr>
              <a:t>ư</a:t>
            </a:r>
            <a:r>
              <a:rPr lang="en-US" sz="2400" smtClean="0">
                <a:latin typeface="Arial" charset="0"/>
              </a:rPr>
              <a:t>ớng dẫn,ng</a:t>
            </a:r>
            <a:r>
              <a:rPr lang="vi-VN" sz="2400" smtClean="0">
                <a:latin typeface="Arial" charset="0"/>
              </a:rPr>
              <a:t>ư</a:t>
            </a:r>
            <a:r>
              <a:rPr lang="en-US" sz="2400" smtClean="0">
                <a:latin typeface="Arial" charset="0"/>
              </a:rPr>
              <a:t>ời thiết kế.</a:t>
            </a:r>
          </a:p>
          <a:p>
            <a:pPr>
              <a:lnSpc>
                <a:spcPct val="90000"/>
              </a:lnSpc>
              <a:buClr>
                <a:srgbClr val="FF9900"/>
              </a:buClr>
              <a:buFont typeface="Symbol" pitchFamily="18" charset="2"/>
              <a:buChar char="·"/>
            </a:pPr>
            <a:r>
              <a:rPr lang="en-US" sz="2400" u="sng" smtClean="0">
                <a:latin typeface="Arial" charset="0"/>
              </a:rPr>
              <a:t>Slide 2</a:t>
            </a:r>
            <a:r>
              <a:rPr lang="en-US" sz="2400" smtClean="0">
                <a:latin typeface="Arial" charset="0"/>
              </a:rPr>
              <a:t>:. Giới thiệu bài mới</a:t>
            </a:r>
          </a:p>
          <a:p>
            <a:pPr>
              <a:lnSpc>
                <a:spcPct val="90000"/>
              </a:lnSpc>
              <a:buClr>
                <a:srgbClr val="FF9900"/>
              </a:buClr>
              <a:buFont typeface="Symbol" pitchFamily="18" charset="2"/>
              <a:buChar char="·"/>
            </a:pPr>
            <a:r>
              <a:rPr lang="en-US" sz="2400" u="sng" smtClean="0">
                <a:latin typeface="Arial" charset="0"/>
              </a:rPr>
              <a:t>Slide 3</a:t>
            </a:r>
            <a:r>
              <a:rPr lang="en-US" sz="2400" smtClean="0">
                <a:latin typeface="Arial" charset="0"/>
              </a:rPr>
              <a:t> : Tên </a:t>
            </a:r>
            <a:r>
              <a:rPr lang="vi-VN" sz="2400" smtClean="0">
                <a:latin typeface="Arial" charset="0"/>
              </a:rPr>
              <a:t>đ</a:t>
            </a:r>
            <a:r>
              <a:rPr lang="en-US" sz="2400" smtClean="0">
                <a:latin typeface="Arial" charset="0"/>
              </a:rPr>
              <a:t>ầu bài</a:t>
            </a:r>
          </a:p>
          <a:p>
            <a:pPr>
              <a:lnSpc>
                <a:spcPct val="90000"/>
              </a:lnSpc>
              <a:buClr>
                <a:srgbClr val="FF9900"/>
              </a:buClr>
              <a:buFont typeface="Symbol" pitchFamily="18" charset="2"/>
              <a:buChar char="·"/>
            </a:pPr>
            <a:r>
              <a:rPr lang="en-US" sz="2400" u="sng" smtClean="0">
                <a:latin typeface="Arial" charset="0"/>
              </a:rPr>
              <a:t>Slide 4</a:t>
            </a:r>
            <a:r>
              <a:rPr lang="en-US" sz="2400" smtClean="0">
                <a:latin typeface="Arial" charset="0"/>
              </a:rPr>
              <a:t> : Giới thiệu nội dung bài.</a:t>
            </a:r>
          </a:p>
          <a:p>
            <a:pPr>
              <a:lnSpc>
                <a:spcPct val="90000"/>
              </a:lnSpc>
              <a:buClr>
                <a:srgbClr val="FF9900"/>
              </a:buClr>
              <a:buFont typeface="Symbol" pitchFamily="18" charset="2"/>
              <a:buChar char="·"/>
            </a:pPr>
            <a:r>
              <a:rPr lang="en-US" sz="2400" u="sng" smtClean="0">
                <a:latin typeface="Arial" charset="0"/>
              </a:rPr>
              <a:t>Slide 5</a:t>
            </a:r>
            <a:r>
              <a:rPr lang="en-US" sz="2400" smtClean="0">
                <a:latin typeface="Arial" charset="0"/>
              </a:rPr>
              <a:t> : Bài tập 1.</a:t>
            </a:r>
          </a:p>
          <a:p>
            <a:pPr>
              <a:lnSpc>
                <a:spcPct val="90000"/>
              </a:lnSpc>
              <a:buClr>
                <a:srgbClr val="FF9900"/>
              </a:buClr>
              <a:buFont typeface="Symbol" pitchFamily="18" charset="2"/>
              <a:buChar char="·"/>
            </a:pPr>
            <a:r>
              <a:rPr lang="en-US" sz="2400" u="sng" smtClean="0">
                <a:latin typeface="Arial" charset="0"/>
              </a:rPr>
              <a:t>Slide 6</a:t>
            </a:r>
            <a:r>
              <a:rPr lang="en-US" sz="2400" smtClean="0">
                <a:latin typeface="Arial" charset="0"/>
              </a:rPr>
              <a:t> : Bài tập 2.</a:t>
            </a:r>
          </a:p>
          <a:p>
            <a:pPr>
              <a:lnSpc>
                <a:spcPct val="90000"/>
              </a:lnSpc>
              <a:buClr>
                <a:srgbClr val="FF9900"/>
              </a:buClr>
              <a:buFont typeface="Symbol" pitchFamily="18" charset="2"/>
              <a:buChar char="·"/>
            </a:pPr>
            <a:r>
              <a:rPr lang="en-US" sz="2400" u="sng" smtClean="0">
                <a:latin typeface="Arial" charset="0"/>
              </a:rPr>
              <a:t>Slide 7</a:t>
            </a:r>
            <a:r>
              <a:rPr lang="en-US" sz="2400" smtClean="0">
                <a:latin typeface="Arial" charset="0"/>
              </a:rPr>
              <a:t> : Bài tập 3.</a:t>
            </a:r>
          </a:p>
          <a:p>
            <a:pPr>
              <a:lnSpc>
                <a:spcPct val="90000"/>
              </a:lnSpc>
              <a:buClr>
                <a:srgbClr val="FF9900"/>
              </a:buClr>
              <a:buFont typeface="Symbol" pitchFamily="18" charset="2"/>
              <a:buChar char="·"/>
            </a:pPr>
            <a:r>
              <a:rPr lang="en-US" sz="2400" u="sng" smtClean="0">
                <a:latin typeface="Arial" charset="0"/>
              </a:rPr>
              <a:t>Slide 8</a:t>
            </a:r>
            <a:r>
              <a:rPr lang="en-US" sz="2400" smtClean="0">
                <a:latin typeface="Arial" charset="0"/>
              </a:rPr>
              <a:t> : Bài tập 4.</a:t>
            </a:r>
          </a:p>
          <a:p>
            <a:pPr>
              <a:lnSpc>
                <a:spcPct val="90000"/>
              </a:lnSpc>
              <a:buClr>
                <a:srgbClr val="FF9900"/>
              </a:buClr>
              <a:buFont typeface="Symbol" pitchFamily="18" charset="2"/>
              <a:buChar char="·"/>
            </a:pPr>
            <a:r>
              <a:rPr lang="en-US" sz="2400" u="sng" smtClean="0">
                <a:latin typeface="Arial" charset="0"/>
              </a:rPr>
              <a:t>Slide 9</a:t>
            </a:r>
            <a:r>
              <a:rPr lang="en-US" sz="2400" smtClean="0">
                <a:latin typeface="Arial" charset="0"/>
              </a:rPr>
              <a:t> : Củng cố.</a:t>
            </a:r>
          </a:p>
          <a:p>
            <a:pPr>
              <a:lnSpc>
                <a:spcPct val="90000"/>
              </a:lnSpc>
              <a:buClr>
                <a:srgbClr val="FF9900"/>
              </a:buClr>
              <a:buFont typeface="Symbol" pitchFamily="18" charset="2"/>
              <a:buChar char="·"/>
            </a:pPr>
            <a:r>
              <a:rPr lang="en-US" sz="2400" u="sng" smtClean="0">
                <a:latin typeface="Arial" charset="0"/>
              </a:rPr>
              <a:t>Slide 10</a:t>
            </a:r>
            <a:r>
              <a:rPr lang="en-US" sz="2400" smtClean="0">
                <a:latin typeface="Arial" charset="0"/>
              </a:rPr>
              <a:t> : Mục tiêu.</a:t>
            </a:r>
          </a:p>
          <a:p>
            <a:pPr>
              <a:lnSpc>
                <a:spcPct val="90000"/>
              </a:lnSpc>
              <a:buClr>
                <a:srgbClr val="FF9900"/>
              </a:buClr>
              <a:buFont typeface="Symbol" pitchFamily="18" charset="2"/>
              <a:buChar char="·"/>
            </a:pPr>
            <a:r>
              <a:rPr lang="en-US" sz="2400" u="sng" smtClean="0">
                <a:latin typeface="Arial" charset="0"/>
              </a:rPr>
              <a:t>Slide 11</a:t>
            </a:r>
            <a:r>
              <a:rPr lang="en-US" sz="2400" smtClean="0">
                <a:latin typeface="Arial" charset="0"/>
              </a:rPr>
              <a:t> : Cách thiết kế.</a:t>
            </a:r>
          </a:p>
        </p:txBody>
      </p:sp>
      <p:pic>
        <p:nvPicPr>
          <p:cNvPr id="13318" name="Picture 6" descr="bd05515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895600"/>
            <a:ext cx="327660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3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3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3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3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3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1331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Toan  lop  4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3403A6-B43A-4566-83CD-DABAD5EC5E86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pic>
        <p:nvPicPr>
          <p:cNvPr id="54274" name="Picture 2" descr="Ho Guom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0" y="0"/>
            <a:ext cx="3810000" cy="2514600"/>
          </a:xfrm>
          <a:prstGeom prst="cloudCallout">
            <a:avLst>
              <a:gd name="adj1" fmla="val -18750"/>
              <a:gd name="adj2" fmla="val 80620"/>
            </a:avLst>
          </a:prstGeom>
          <a:gradFill rotWithShape="0">
            <a:gsLst>
              <a:gs pos="0">
                <a:srgbClr val="184776"/>
              </a:gs>
              <a:gs pos="50000">
                <a:srgbClr val="3399FF"/>
              </a:gs>
              <a:gs pos="100000">
                <a:srgbClr val="184776"/>
              </a:gs>
            </a:gsLst>
            <a:lin ang="5400000" scaled="1"/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3200">
                <a:solidFill>
                  <a:srgbClr val="FFFFFF"/>
                </a:solidFill>
                <a:latin typeface="Arial" charset="0"/>
              </a:rPr>
              <a:t>Các bạn </a:t>
            </a:r>
            <a:r>
              <a:rPr lang="vi-VN" sz="3200">
                <a:solidFill>
                  <a:srgbClr val="FFFFFF"/>
                </a:solidFill>
                <a:latin typeface="Arial" charset="0"/>
              </a:rPr>
              <a:t>ơ</a:t>
            </a:r>
            <a:r>
              <a:rPr lang="en-US" sz="3200">
                <a:solidFill>
                  <a:srgbClr val="FFFFFF"/>
                </a:solidFill>
                <a:latin typeface="Arial" charset="0"/>
              </a:rPr>
              <a:t>i!</a:t>
            </a:r>
          </a:p>
          <a:p>
            <a:r>
              <a:rPr lang="en-US" sz="3200">
                <a:solidFill>
                  <a:srgbClr val="FFFFFF"/>
                </a:solidFill>
                <a:latin typeface="Arial" charset="0"/>
              </a:rPr>
              <a:t>Đây là </a:t>
            </a:r>
            <a:r>
              <a:rPr lang="vi-VN" sz="3200">
                <a:solidFill>
                  <a:srgbClr val="FFFF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FFFF"/>
                </a:solidFill>
                <a:latin typeface="Arial" charset="0"/>
              </a:rPr>
              <a:t>âu?</a:t>
            </a:r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5334000" y="0"/>
            <a:ext cx="3810000" cy="2514600"/>
          </a:xfrm>
          <a:prstGeom prst="cloudCallout">
            <a:avLst>
              <a:gd name="adj1" fmla="val -18750"/>
              <a:gd name="adj2" fmla="val 80620"/>
            </a:avLst>
          </a:prstGeom>
          <a:gradFill rotWithShape="0">
            <a:gsLst>
              <a:gs pos="0">
                <a:srgbClr val="184776"/>
              </a:gs>
              <a:gs pos="50000">
                <a:srgbClr val="3399FF"/>
              </a:gs>
              <a:gs pos="100000">
                <a:srgbClr val="184776"/>
              </a:gs>
            </a:gsLst>
            <a:lin ang="5400000" scaled="1"/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3200">
                <a:solidFill>
                  <a:srgbClr val="FFFFFF"/>
                </a:solidFill>
                <a:latin typeface="Arial" charset="0"/>
              </a:rPr>
              <a:t>Đây là Hồ G</a:t>
            </a:r>
            <a:r>
              <a:rPr lang="vi-VN" sz="3200">
                <a:solidFill>
                  <a:srgbClr val="FFFFFF"/>
                </a:solidFill>
                <a:latin typeface="Arial" charset="0"/>
              </a:rPr>
              <a:t>ươ</a:t>
            </a:r>
            <a:r>
              <a:rPr lang="en-US" sz="3200">
                <a:solidFill>
                  <a:srgbClr val="FFFFFF"/>
                </a:solidFill>
                <a:latin typeface="Arial" charset="0"/>
              </a:rPr>
              <a:t>m </a:t>
            </a:r>
            <a:r>
              <a:rPr lang="vi-VN" sz="3200">
                <a:solidFill>
                  <a:srgbClr val="FFFF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FFFF"/>
                </a:solidFill>
                <a:latin typeface="Arial" charset="0"/>
              </a:rPr>
              <a:t>ấy các bạn ạ!</a:t>
            </a:r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0" y="0"/>
            <a:ext cx="3810000" cy="2514600"/>
          </a:xfrm>
          <a:prstGeom prst="cloudCallout">
            <a:avLst>
              <a:gd name="adj1" fmla="val -18750"/>
              <a:gd name="adj2" fmla="val 80620"/>
            </a:avLst>
          </a:prstGeom>
          <a:gradFill rotWithShape="0">
            <a:gsLst>
              <a:gs pos="0">
                <a:srgbClr val="184776"/>
              </a:gs>
              <a:gs pos="50000">
                <a:srgbClr val="3399FF"/>
              </a:gs>
              <a:gs pos="100000">
                <a:srgbClr val="184776"/>
              </a:gs>
            </a:gsLst>
            <a:lin ang="5400000" scaled="1"/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3200">
                <a:solidFill>
                  <a:srgbClr val="FFFFFF"/>
                </a:solidFill>
                <a:latin typeface="Arial" charset="0"/>
              </a:rPr>
              <a:t>Hồ G</a:t>
            </a:r>
            <a:r>
              <a:rPr lang="vi-VN" sz="3200">
                <a:solidFill>
                  <a:srgbClr val="FFFFFF"/>
                </a:solidFill>
                <a:latin typeface="Arial" charset="0"/>
              </a:rPr>
              <a:t>ươ</a:t>
            </a:r>
            <a:r>
              <a:rPr lang="en-US" sz="3200">
                <a:solidFill>
                  <a:srgbClr val="FFFFFF"/>
                </a:solidFill>
                <a:latin typeface="Arial" charset="0"/>
              </a:rPr>
              <a:t>m nằm ở thành phố nào nhỉ?</a:t>
            </a:r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auto">
          <a:xfrm>
            <a:off x="5334000" y="0"/>
            <a:ext cx="3810000" cy="2514600"/>
          </a:xfrm>
          <a:prstGeom prst="cloudCallout">
            <a:avLst>
              <a:gd name="adj1" fmla="val -18750"/>
              <a:gd name="adj2" fmla="val 80620"/>
            </a:avLst>
          </a:prstGeom>
          <a:gradFill rotWithShape="0">
            <a:gsLst>
              <a:gs pos="0">
                <a:srgbClr val="184776"/>
              </a:gs>
              <a:gs pos="50000">
                <a:srgbClr val="3399FF"/>
              </a:gs>
              <a:gs pos="100000">
                <a:srgbClr val="184776"/>
              </a:gs>
            </a:gsLst>
            <a:lin ang="5400000" scaled="1"/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3200">
                <a:solidFill>
                  <a:srgbClr val="FFFFFF"/>
                </a:solidFill>
                <a:latin typeface="Arial" charset="0"/>
              </a:rPr>
              <a:t>Hồ G</a:t>
            </a:r>
            <a:r>
              <a:rPr lang="vi-VN" sz="3200">
                <a:solidFill>
                  <a:srgbClr val="FFFFFF"/>
                </a:solidFill>
                <a:latin typeface="Arial" charset="0"/>
              </a:rPr>
              <a:t>ươ</a:t>
            </a:r>
            <a:r>
              <a:rPr lang="en-US" sz="3200">
                <a:solidFill>
                  <a:srgbClr val="FFFFFF"/>
                </a:solidFill>
                <a:latin typeface="Arial" charset="0"/>
              </a:rPr>
              <a:t>m nằm ở thủ </a:t>
            </a:r>
            <a:r>
              <a:rPr lang="vi-VN" sz="3200">
                <a:solidFill>
                  <a:srgbClr val="FFFF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FFFF"/>
                </a:solidFill>
                <a:latin typeface="Arial" charset="0"/>
              </a:rPr>
              <a:t>ô Hà Nội.</a:t>
            </a:r>
          </a:p>
        </p:txBody>
      </p:sp>
      <p:sp>
        <p:nvSpPr>
          <p:cNvPr id="54280" name="AutoShape 8"/>
          <p:cNvSpPr>
            <a:spLocks noChangeArrowheads="1"/>
          </p:cNvSpPr>
          <p:nvPr/>
        </p:nvSpPr>
        <p:spPr bwMode="auto">
          <a:xfrm>
            <a:off x="5334000" y="0"/>
            <a:ext cx="3810000" cy="2514600"/>
          </a:xfrm>
          <a:prstGeom prst="cloudCallout">
            <a:avLst>
              <a:gd name="adj1" fmla="val -18750"/>
              <a:gd name="adj2" fmla="val 80620"/>
            </a:avLst>
          </a:prstGeom>
          <a:gradFill rotWithShape="0">
            <a:gsLst>
              <a:gs pos="0">
                <a:srgbClr val="184776"/>
              </a:gs>
              <a:gs pos="50000">
                <a:srgbClr val="3399FF"/>
              </a:gs>
              <a:gs pos="100000">
                <a:srgbClr val="184776"/>
              </a:gs>
            </a:gsLst>
            <a:lin ang="5400000" scaled="1"/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FFFF"/>
                </a:solidFill>
                <a:latin typeface="Arial" charset="0"/>
              </a:rPr>
              <a:t>Đố các bạn biết Hà Nội của chúng ta rộng bao nhiêu mét vuông?</a:t>
            </a:r>
          </a:p>
        </p:txBody>
      </p:sp>
      <p:sp>
        <p:nvSpPr>
          <p:cNvPr id="54281" name="AutoShape 9"/>
          <p:cNvSpPr>
            <a:spLocks noChangeArrowheads="1"/>
          </p:cNvSpPr>
          <p:nvPr/>
        </p:nvSpPr>
        <p:spPr bwMode="auto">
          <a:xfrm>
            <a:off x="5334000" y="0"/>
            <a:ext cx="3810000" cy="2514600"/>
          </a:xfrm>
          <a:prstGeom prst="cloudCallout">
            <a:avLst>
              <a:gd name="adj1" fmla="val -18750"/>
              <a:gd name="adj2" fmla="val 80620"/>
            </a:avLst>
          </a:prstGeom>
          <a:gradFill rotWithShape="0">
            <a:gsLst>
              <a:gs pos="0">
                <a:srgbClr val="184776"/>
              </a:gs>
              <a:gs pos="50000">
                <a:srgbClr val="3399FF"/>
              </a:gs>
              <a:gs pos="100000">
                <a:srgbClr val="184776"/>
              </a:gs>
            </a:gsLst>
            <a:lin ang="5400000" scaled="1"/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FFFFFF"/>
                </a:solidFill>
                <a:latin typeface="Arial" charset="0"/>
              </a:rPr>
              <a:t>Diện tích của thủ </a:t>
            </a:r>
            <a:r>
              <a:rPr lang="vi-VN" sz="2800">
                <a:solidFill>
                  <a:srgbClr val="FFFF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FFFF"/>
                </a:solidFill>
                <a:latin typeface="Arial" charset="0"/>
              </a:rPr>
              <a:t>ô Hà Nội là 912 000 000 m</a:t>
            </a:r>
            <a:r>
              <a:rPr lang="en-US" sz="2800" baseline="30000">
                <a:solidFill>
                  <a:srgbClr val="FFFFFF"/>
                </a:solidFill>
                <a:latin typeface="Arial" charset="0"/>
              </a:rPr>
              <a:t>2.</a:t>
            </a:r>
            <a:endParaRPr lang="en-US" sz="2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4287" name="AutoShape 15"/>
          <p:cNvSpPr>
            <a:spLocks noChangeArrowheads="1"/>
          </p:cNvSpPr>
          <p:nvPr/>
        </p:nvSpPr>
        <p:spPr bwMode="auto">
          <a:xfrm>
            <a:off x="5334000" y="0"/>
            <a:ext cx="3810000" cy="2514600"/>
          </a:xfrm>
          <a:prstGeom prst="cloudCallout">
            <a:avLst>
              <a:gd name="adj1" fmla="val -18750"/>
              <a:gd name="adj2" fmla="val 80620"/>
            </a:avLst>
          </a:prstGeom>
          <a:gradFill rotWithShape="0">
            <a:gsLst>
              <a:gs pos="0">
                <a:srgbClr val="184776"/>
              </a:gs>
              <a:gs pos="50000">
                <a:srgbClr val="3399FF"/>
              </a:gs>
              <a:gs pos="100000">
                <a:srgbClr val="184776"/>
              </a:gs>
            </a:gsLst>
            <a:lin ang="5400000" scaled="1"/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700">
                <a:solidFill>
                  <a:srgbClr val="FFFFFF"/>
                </a:solidFill>
                <a:latin typeface="Arial" charset="0"/>
              </a:rPr>
              <a:t>Nào chúng ta cùng tìm xem còn </a:t>
            </a:r>
            <a:r>
              <a:rPr lang="vi-VN" sz="2700">
                <a:solidFill>
                  <a:srgbClr val="FFFFFF"/>
                </a:solidFill>
                <a:latin typeface="Arial" charset="0"/>
              </a:rPr>
              <a:t>đ</a:t>
            </a:r>
            <a:r>
              <a:rPr lang="en-US" sz="2700">
                <a:solidFill>
                  <a:srgbClr val="FFFFFF"/>
                </a:solidFill>
                <a:latin typeface="Arial" charset="0"/>
              </a:rPr>
              <a:t>ại l</a:t>
            </a:r>
            <a:r>
              <a:rPr lang="vi-VN" sz="2700">
                <a:solidFill>
                  <a:srgbClr val="FFFFFF"/>
                </a:solidFill>
                <a:latin typeface="Arial" charset="0"/>
              </a:rPr>
              <a:t>ư</a:t>
            </a:r>
            <a:r>
              <a:rPr lang="en-US" sz="2700">
                <a:solidFill>
                  <a:srgbClr val="FFFFFF"/>
                </a:solidFill>
                <a:latin typeface="Arial" charset="0"/>
              </a:rPr>
              <a:t>ợng nào ngắn h</a:t>
            </a:r>
            <a:r>
              <a:rPr lang="vi-VN" sz="2700">
                <a:solidFill>
                  <a:srgbClr val="FFFFFF"/>
                </a:solidFill>
                <a:latin typeface="Arial" charset="0"/>
              </a:rPr>
              <a:t>ơ</a:t>
            </a:r>
            <a:r>
              <a:rPr lang="en-US" sz="2700">
                <a:solidFill>
                  <a:srgbClr val="FFFFFF"/>
                </a:solidFill>
                <a:latin typeface="Arial" charset="0"/>
              </a:rPr>
              <a:t>n không nhé!</a:t>
            </a:r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5334000" y="0"/>
            <a:ext cx="3810000" cy="2514600"/>
          </a:xfrm>
          <a:prstGeom prst="cloudCallout">
            <a:avLst>
              <a:gd name="adj1" fmla="val -18750"/>
              <a:gd name="adj2" fmla="val 80620"/>
            </a:avLst>
          </a:prstGeom>
          <a:gradFill rotWithShape="0">
            <a:gsLst>
              <a:gs pos="0">
                <a:srgbClr val="184776"/>
              </a:gs>
              <a:gs pos="50000">
                <a:srgbClr val="3399FF"/>
              </a:gs>
              <a:gs pos="100000">
                <a:srgbClr val="184776"/>
              </a:gs>
            </a:gsLst>
            <a:lin ang="5400000" scaled="1"/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>
                <a:solidFill>
                  <a:srgbClr val="FFFFFF"/>
                </a:solidFill>
                <a:latin typeface="Arial" charset="0"/>
              </a:rPr>
              <a:t>Ki - lô- mét vuông.</a:t>
            </a:r>
          </a:p>
        </p:txBody>
      </p:sp>
      <p:sp>
        <p:nvSpPr>
          <p:cNvPr id="54289" name="AutoShape 17"/>
          <p:cNvSpPr>
            <a:spLocks noChangeArrowheads="1"/>
          </p:cNvSpPr>
          <p:nvPr/>
        </p:nvSpPr>
        <p:spPr bwMode="auto">
          <a:xfrm>
            <a:off x="5334000" y="0"/>
            <a:ext cx="3810000" cy="2514600"/>
          </a:xfrm>
          <a:prstGeom prst="cloudCallout">
            <a:avLst>
              <a:gd name="adj1" fmla="val -18750"/>
              <a:gd name="adj2" fmla="val 80620"/>
            </a:avLst>
          </a:prstGeom>
          <a:gradFill rotWithShape="0">
            <a:gsLst>
              <a:gs pos="0">
                <a:srgbClr val="184776"/>
              </a:gs>
              <a:gs pos="50000">
                <a:srgbClr val="3399FF"/>
              </a:gs>
              <a:gs pos="100000">
                <a:srgbClr val="184776"/>
              </a:gs>
            </a:gsLst>
            <a:lin ang="5400000" scaled="1"/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FFFFFF"/>
                </a:solidFill>
                <a:latin typeface="Arial" charset="0"/>
              </a:rPr>
              <a:t>Vậy diện tích của thủ </a:t>
            </a:r>
            <a:r>
              <a:rPr lang="vi-VN" sz="2800">
                <a:solidFill>
                  <a:srgbClr val="FFFF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FFFF"/>
                </a:solidFill>
                <a:latin typeface="Arial" charset="0"/>
              </a:rPr>
              <a:t>ô Hà Nội là bao nhiêu ki-lô-mét vuông?</a:t>
            </a:r>
          </a:p>
        </p:txBody>
      </p:sp>
      <p:sp>
        <p:nvSpPr>
          <p:cNvPr id="54290" name="AutoShape 18"/>
          <p:cNvSpPr>
            <a:spLocks noChangeArrowheads="1"/>
          </p:cNvSpPr>
          <p:nvPr/>
        </p:nvSpPr>
        <p:spPr bwMode="auto">
          <a:xfrm>
            <a:off x="5334000" y="0"/>
            <a:ext cx="3810000" cy="2514600"/>
          </a:xfrm>
          <a:prstGeom prst="cloudCallout">
            <a:avLst>
              <a:gd name="adj1" fmla="val -18750"/>
              <a:gd name="adj2" fmla="val 80620"/>
            </a:avLst>
          </a:prstGeom>
          <a:gradFill rotWithShape="0">
            <a:gsLst>
              <a:gs pos="0">
                <a:srgbClr val="184776"/>
              </a:gs>
              <a:gs pos="50000">
                <a:srgbClr val="3399FF"/>
              </a:gs>
              <a:gs pos="100000">
                <a:srgbClr val="184776"/>
              </a:gs>
            </a:gsLst>
            <a:lin ang="5400000" scaled="1"/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FFFFFF"/>
                </a:solidFill>
                <a:latin typeface="Arial" charset="0"/>
              </a:rPr>
              <a:t>Diện tích của thủ </a:t>
            </a:r>
            <a:r>
              <a:rPr lang="vi-VN" sz="2800">
                <a:solidFill>
                  <a:srgbClr val="FFFF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FFFF"/>
                </a:solidFill>
                <a:latin typeface="Arial" charset="0"/>
              </a:rPr>
              <a:t>ô Hà Nội là 912 ki-lô-mét vuông.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 autoUpdateAnimBg="0"/>
      <p:bldP spid="54277" grpId="0" animBg="1" autoUpdateAnimBg="0"/>
      <p:bldP spid="54278" grpId="0" animBg="1" autoUpdateAnimBg="0"/>
      <p:bldP spid="54279" grpId="0" animBg="1" autoUpdateAnimBg="0"/>
      <p:bldP spid="54280" grpId="0" animBg="1" autoUpdateAnimBg="0"/>
      <p:bldP spid="54281" grpId="0" animBg="1" autoUpdateAnimBg="0"/>
      <p:bldP spid="54287" grpId="0" animBg="1" autoUpdateAnimBg="0"/>
      <p:bldP spid="54288" grpId="0" animBg="1" autoUpdateAnimBg="0"/>
      <p:bldP spid="54289" grpId="0" animBg="1" autoUpdateAnimBg="0"/>
      <p:bldP spid="5429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Toan  lop  4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D510C-375E-49D1-B701-5AEDAFF0741B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657600"/>
          </a:xfrm>
        </p:spPr>
        <p:txBody>
          <a:bodyPr/>
          <a:lstStyle/>
          <a:p>
            <a:pPr algn="ctr"/>
            <a:r>
              <a:rPr lang="en-US" sz="6000" i="1" smtClean="0">
                <a:solidFill>
                  <a:srgbClr val="FF33CC"/>
                </a:solidFill>
                <a:latin typeface="Arial" charset="0"/>
              </a:rPr>
              <a:t>Tiết </a:t>
            </a:r>
            <a:r>
              <a:rPr lang="en-US" sz="6000" smtClean="0">
                <a:solidFill>
                  <a:srgbClr val="FF33CC"/>
                </a:solidFill>
                <a:latin typeface="Arial" charset="0"/>
              </a:rPr>
              <a:t>90:</a:t>
            </a:r>
            <a:br>
              <a:rPr lang="en-US" sz="6000" smtClean="0">
                <a:solidFill>
                  <a:srgbClr val="FF33CC"/>
                </a:solidFill>
                <a:latin typeface="Arial" charset="0"/>
              </a:rPr>
            </a:br>
            <a:r>
              <a:rPr lang="en-US" sz="6000" smtClean="0">
                <a:solidFill>
                  <a:srgbClr val="FF33CC"/>
                </a:solidFill>
                <a:latin typeface="Arial" charset="0"/>
              </a:rPr>
              <a:t>Ki-lô-mét vuông.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Toan  lop  4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21F190-E23A-4FB0-9BF0-043882C1F31D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81000" y="3581400"/>
          <a:ext cx="5257800" cy="2433638"/>
        </p:xfrm>
        <a:graphic>
          <a:graphicData uri="http://schemas.openxmlformats.org/presentationml/2006/ole">
            <p:oleObj spid="_x0000_s2050" name="Clip" r:id="rId4" imgW="1571670" imgH="723810" progId="MS_ClipArt_Gallery.2">
              <p:embed/>
            </p:oleObj>
          </a:graphicData>
        </a:graphic>
      </p:graphicFrame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2438400" y="1676400"/>
            <a:ext cx="6324600" cy="2362200"/>
          </a:xfrm>
          <a:prstGeom prst="wedgeEllipseCallout">
            <a:avLst>
              <a:gd name="adj1" fmla="val -29718"/>
              <a:gd name="adj2" fmla="val 67472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kumimoji="0" lang="en-US">
              <a:latin typeface="Arial" charset="0"/>
            </a:endParaRPr>
          </a:p>
          <a:p>
            <a:r>
              <a:rPr kumimoji="0" lang="en-US">
                <a:latin typeface="Arial" charset="0"/>
              </a:rPr>
              <a:t>Các bạn có biết </a:t>
            </a:r>
            <a:r>
              <a:rPr kumimoji="0" lang="vi-VN">
                <a:latin typeface="Arial" charset="0"/>
              </a:rPr>
              <a:t>đ</a:t>
            </a:r>
            <a:r>
              <a:rPr kumimoji="0" lang="en-US">
                <a:latin typeface="Arial" charset="0"/>
              </a:rPr>
              <a:t>ể </a:t>
            </a:r>
            <a:r>
              <a:rPr kumimoji="0" lang="vi-VN">
                <a:latin typeface="Arial" charset="0"/>
              </a:rPr>
              <a:t>đ</a:t>
            </a:r>
            <a:r>
              <a:rPr kumimoji="0" lang="en-US">
                <a:latin typeface="Arial" charset="0"/>
              </a:rPr>
              <a:t>o diện tích lớn</a:t>
            </a:r>
          </a:p>
          <a:p>
            <a:r>
              <a:rPr kumimoji="0" lang="en-US">
                <a:latin typeface="Arial" charset="0"/>
              </a:rPr>
              <a:t> nh</a:t>
            </a:r>
            <a:r>
              <a:rPr kumimoji="0" lang="vi-VN">
                <a:latin typeface="Arial" charset="0"/>
              </a:rPr>
              <a:t>ư</a:t>
            </a:r>
            <a:r>
              <a:rPr kumimoji="0" lang="en-US">
                <a:latin typeface="Arial" charset="0"/>
              </a:rPr>
              <a:t> diện tích thành phố,khu rừng…ng</a:t>
            </a:r>
            <a:r>
              <a:rPr kumimoji="0" lang="vi-VN">
                <a:latin typeface="Arial" charset="0"/>
              </a:rPr>
              <a:t>ư</a:t>
            </a:r>
            <a:r>
              <a:rPr kumimoji="0" lang="en-US">
                <a:latin typeface="Arial" charset="0"/>
              </a:rPr>
              <a:t>ời ta </a:t>
            </a:r>
          </a:p>
          <a:p>
            <a:r>
              <a:rPr kumimoji="0" lang="en-US">
                <a:latin typeface="Arial" charset="0"/>
              </a:rPr>
              <a:t>th</a:t>
            </a:r>
            <a:r>
              <a:rPr kumimoji="0" lang="vi-VN">
                <a:latin typeface="Arial" charset="0"/>
              </a:rPr>
              <a:t>ư</a:t>
            </a:r>
            <a:r>
              <a:rPr kumimoji="0" lang="en-US">
                <a:latin typeface="Arial" charset="0"/>
              </a:rPr>
              <a:t>ờng dùng </a:t>
            </a:r>
            <a:r>
              <a:rPr kumimoji="0" lang="vi-VN">
                <a:latin typeface="Arial" charset="0"/>
              </a:rPr>
              <a:t>đơ</a:t>
            </a:r>
            <a:r>
              <a:rPr kumimoji="0" lang="en-US">
                <a:latin typeface="Arial" charset="0"/>
              </a:rPr>
              <a:t>n vị </a:t>
            </a:r>
            <a:r>
              <a:rPr kumimoji="0" lang="vi-VN">
                <a:latin typeface="Arial" charset="0"/>
              </a:rPr>
              <a:t>đ</a:t>
            </a:r>
            <a:r>
              <a:rPr kumimoji="0" lang="en-US">
                <a:latin typeface="Arial" charset="0"/>
              </a:rPr>
              <a:t>o diện tích nào không?</a:t>
            </a:r>
          </a:p>
          <a:p>
            <a:endParaRPr kumimoji="0" lang="en-US">
              <a:latin typeface="Arial" charset="0"/>
            </a:endParaRPr>
          </a:p>
        </p:txBody>
      </p:sp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2438400" y="1676400"/>
            <a:ext cx="6324600" cy="2362200"/>
          </a:xfrm>
          <a:prstGeom prst="wedgeEllipseCallout">
            <a:avLst>
              <a:gd name="adj1" fmla="val -29718"/>
              <a:gd name="adj2" fmla="val 67472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kumimoji="0" lang="en-US" sz="3600">
                <a:latin typeface="Arial" charset="0"/>
              </a:rPr>
              <a:t>Đó chính là Ki-lô-mét vuông </a:t>
            </a:r>
          </a:p>
          <a:p>
            <a:r>
              <a:rPr kumimoji="0" lang="vi-VN" sz="3600">
                <a:latin typeface="Arial" charset="0"/>
              </a:rPr>
              <a:t>đ</a:t>
            </a:r>
            <a:r>
              <a:rPr kumimoji="0" lang="en-US" sz="3600">
                <a:latin typeface="Arial" charset="0"/>
              </a:rPr>
              <a:t>ấy các bạn ạ!</a:t>
            </a:r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2438400" y="1752600"/>
            <a:ext cx="6324600" cy="2362200"/>
          </a:xfrm>
          <a:prstGeom prst="wedgeEllipseCallout">
            <a:avLst>
              <a:gd name="adj1" fmla="val -29718"/>
              <a:gd name="adj2" fmla="val 67472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kumimoji="0" lang="en-US" sz="2800">
                <a:latin typeface="Arial" charset="0"/>
              </a:rPr>
              <a:t>Ki-lô-mét vuông là diện tích của </a:t>
            </a:r>
          </a:p>
          <a:p>
            <a:r>
              <a:rPr kumimoji="0" lang="en-US" sz="2800">
                <a:latin typeface="Arial" charset="0"/>
              </a:rPr>
              <a:t>hình vuông có cạnh dài 1 ki-lô-mét.</a:t>
            </a:r>
          </a:p>
          <a:p>
            <a:r>
              <a:rPr kumimoji="0" lang="en-US" sz="2800">
                <a:latin typeface="Arial" charset="0"/>
              </a:rPr>
              <a:t>Ki-lô-mét vuông viết tắt là km</a:t>
            </a:r>
            <a:r>
              <a:rPr kumimoji="0" lang="en-US" sz="2800" baseline="30000">
                <a:latin typeface="Arial" charset="0"/>
              </a:rPr>
              <a:t>2</a:t>
            </a:r>
            <a:r>
              <a:rPr kumimoji="0" lang="en-US" sz="2800">
                <a:latin typeface="Arial" charset="0"/>
              </a:rPr>
              <a:t>.</a:t>
            </a:r>
          </a:p>
          <a:p>
            <a:r>
              <a:rPr kumimoji="0" lang="en-US" sz="2800">
                <a:latin typeface="Arial" charset="0"/>
              </a:rPr>
              <a:t>1km</a:t>
            </a:r>
            <a:r>
              <a:rPr kumimoji="0" lang="en-US" sz="2800" baseline="30000">
                <a:latin typeface="Arial" charset="0"/>
              </a:rPr>
              <a:t>2 </a:t>
            </a:r>
            <a:r>
              <a:rPr kumimoji="0" lang="en-US" sz="2800">
                <a:latin typeface="Arial" charset="0"/>
              </a:rPr>
              <a:t>=1000000 m</a:t>
            </a:r>
            <a:r>
              <a:rPr kumimoji="0" lang="en-US" sz="2800" baseline="30000">
                <a:latin typeface="Arial" charset="0"/>
              </a:rPr>
              <a:t>2</a:t>
            </a:r>
            <a:r>
              <a:rPr kumimoji="0" lang="en-US" sz="2800"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000000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 autoUpdateAnimBg="0"/>
      <p:bldP spid="5135" grpId="0" animBg="1" autoUpdateAnimBg="0"/>
      <p:bldP spid="514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Toan  lop  4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E6399A-88DB-4A9F-BCBF-9F438175F6E0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50283" name="Rectangle 10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FF3300"/>
                </a:solidFill>
                <a:latin typeface="Arial" charset="0"/>
              </a:rPr>
              <a:t>Bài tập 1: Viết chữ hoặc số thích  hợp vào ô trống</a:t>
            </a:r>
          </a:p>
        </p:txBody>
      </p:sp>
      <p:graphicFrame>
        <p:nvGraphicFramePr>
          <p:cNvPr id="50346" name="Group 170"/>
          <p:cNvGraphicFramePr>
            <a:graphicFrameLocks noGrp="1"/>
          </p:cNvGraphicFramePr>
          <p:nvPr>
            <p:ph type="tbl" idx="1"/>
          </p:nvPr>
        </p:nvGraphicFramePr>
        <p:xfrm>
          <a:off x="685800" y="1676400"/>
          <a:ext cx="7772400" cy="4572000"/>
        </p:xfrm>
        <a:graphic>
          <a:graphicData uri="http://schemas.openxmlformats.org/drawingml/2006/table">
            <a:tbl>
              <a:tblPr/>
              <a:tblGrid>
                <a:gridCol w="5105400"/>
                <a:gridCol w="2667000"/>
              </a:tblGrid>
              <a:tr h="8222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§äc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ViÕt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8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ChÝn tr¨m hai m­¬i mèt ki-l«-mÐt vu«ng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Hai m­¬i ngh×n ki-l«-mÐt vu«ng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509km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5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320 000km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0322" name="Group 146"/>
          <p:cNvGraphicFramePr>
            <a:graphicFrameLocks noGrp="1"/>
          </p:cNvGraphicFramePr>
          <p:nvPr/>
        </p:nvGraphicFramePr>
        <p:xfrm>
          <a:off x="5791200" y="2514600"/>
          <a:ext cx="2667000" cy="914400"/>
        </p:xfrm>
        <a:graphic>
          <a:graphicData uri="http://schemas.openxmlformats.org/drawingml/2006/table">
            <a:tbl>
              <a:tblPr/>
              <a:tblGrid>
                <a:gridCol w="26670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.VnTime" pitchFamily="34" charset="0"/>
                        </a:rPr>
                        <a:t>921km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0323" name="Group 147"/>
          <p:cNvGraphicFramePr>
            <a:graphicFrameLocks noGrp="1"/>
          </p:cNvGraphicFramePr>
          <p:nvPr/>
        </p:nvGraphicFramePr>
        <p:xfrm>
          <a:off x="5791200" y="3429000"/>
          <a:ext cx="2667000" cy="838200"/>
        </p:xfrm>
        <a:graphic>
          <a:graphicData uri="http://schemas.openxmlformats.org/drawingml/2006/table">
            <a:tbl>
              <a:tblPr/>
              <a:tblGrid>
                <a:gridCol w="26670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.VnTime" pitchFamily="34" charset="0"/>
                        </a:rPr>
                        <a:t>2000km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0339" name="Group 163"/>
          <p:cNvGraphicFramePr>
            <a:graphicFrameLocks noGrp="1"/>
          </p:cNvGraphicFramePr>
          <p:nvPr/>
        </p:nvGraphicFramePr>
        <p:xfrm>
          <a:off x="685800" y="4267200"/>
          <a:ext cx="5105400" cy="944563"/>
        </p:xfrm>
        <a:graphic>
          <a:graphicData uri="http://schemas.openxmlformats.org/drawingml/2006/table">
            <a:tbl>
              <a:tblPr/>
              <a:tblGrid>
                <a:gridCol w="5105400"/>
              </a:tblGrid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.VnTime" pitchFamily="34" charset="0"/>
                        </a:rPr>
                        <a:t>N¨m tr¨m linh chÝn ki-l«-mÐt vu«ng</a:t>
                      </a:r>
                    </a:p>
                  </a:txBody>
                  <a:tcPr marT="45705" marB="4570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0345" name="Group 169"/>
          <p:cNvGraphicFramePr>
            <a:graphicFrameLocks noGrp="1"/>
          </p:cNvGraphicFramePr>
          <p:nvPr/>
        </p:nvGraphicFramePr>
        <p:xfrm>
          <a:off x="685800" y="5257800"/>
          <a:ext cx="5105400" cy="944563"/>
        </p:xfrm>
        <a:graphic>
          <a:graphicData uri="http://schemas.openxmlformats.org/drawingml/2006/table">
            <a:tbl>
              <a:tblPr/>
              <a:tblGrid>
                <a:gridCol w="5105400"/>
              </a:tblGrid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.VnTime" pitchFamily="34" charset="0"/>
                        </a:rPr>
                        <a:t>Ba tr¨m hai m­¬i ngh×n ki-l«-mÐt vu«ng</a:t>
                      </a:r>
                    </a:p>
                  </a:txBody>
                  <a:tcPr marT="45705" marB="4570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50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0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0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8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200" smtClean="0">
                <a:latin typeface="Arial" charset="0"/>
              </a:rPr>
              <a:t>Toan  lop  4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D75062-7996-43FC-AF35-C6774D45742C}" type="slidenum">
              <a:rPr lang="en-US" sz="1200" smtClean="0">
                <a:latin typeface="Arial" charset="0"/>
              </a:rPr>
              <a:pPr/>
              <a:t>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algn="ctr"/>
            <a:r>
              <a:rPr lang="en-US" sz="4000" smtClean="0">
                <a:solidFill>
                  <a:srgbClr val="FF3300"/>
                </a:solidFill>
                <a:latin typeface="Arial" charset="0"/>
              </a:rPr>
              <a:t>Bài tập 2:</a:t>
            </a:r>
          </a:p>
        </p:txBody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noFill/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</a:pPr>
            <a:r>
              <a:rPr lang="en-US" sz="2800" smtClean="0">
                <a:latin typeface="Arial" charset="0"/>
              </a:rPr>
              <a:t>Viết số thích hợp vào chỗ trống:</a:t>
            </a:r>
          </a:p>
          <a:p>
            <a:pPr>
              <a:buFont typeface="Monotype Sorts" pitchFamily="2" charset="2"/>
              <a:buNone/>
            </a:pPr>
            <a:r>
              <a:rPr lang="en-US" sz="2800" smtClean="0">
                <a:latin typeface="Arial" charset="0"/>
              </a:rPr>
              <a:t>    1km</a:t>
            </a:r>
            <a:r>
              <a:rPr lang="en-US" sz="2800" baseline="30000" smtClean="0">
                <a:latin typeface="Arial" charset="0"/>
              </a:rPr>
              <a:t>2                      </a:t>
            </a:r>
            <a:r>
              <a:rPr lang="en-US" sz="2800" smtClean="0">
                <a:latin typeface="Arial" charset="0"/>
              </a:rPr>
              <a:t>=                 m</a:t>
            </a:r>
            <a:r>
              <a:rPr lang="en-US" sz="2800" baseline="30000" smtClean="0">
                <a:latin typeface="Arial" charset="0"/>
              </a:rPr>
              <a:t>2</a:t>
            </a:r>
            <a:r>
              <a:rPr lang="en-US" sz="2800" smtClean="0">
                <a:latin typeface="Arial" charset="0"/>
              </a:rPr>
              <a:t>                    1000 000m</a:t>
            </a:r>
            <a:r>
              <a:rPr lang="en-US" sz="2800" baseline="30000" smtClean="0">
                <a:latin typeface="Arial" charset="0"/>
              </a:rPr>
              <a:t>2  </a:t>
            </a:r>
            <a:r>
              <a:rPr lang="en-US" sz="2800" smtClean="0">
                <a:latin typeface="Arial" charset="0"/>
              </a:rPr>
              <a:t>  =                 km</a:t>
            </a:r>
            <a:r>
              <a:rPr lang="en-US" sz="2800" baseline="30000" smtClean="0">
                <a:latin typeface="Arial" charset="0"/>
              </a:rPr>
              <a:t>2                                                  </a:t>
            </a:r>
            <a:r>
              <a:rPr lang="en-US" sz="2800" smtClean="0">
                <a:latin typeface="Arial" charset="0"/>
              </a:rPr>
              <a:t>1m</a:t>
            </a:r>
            <a:r>
              <a:rPr lang="en-US" sz="2800" baseline="30000" smtClean="0">
                <a:latin typeface="Arial" charset="0"/>
              </a:rPr>
              <a:t>2  </a:t>
            </a:r>
            <a:r>
              <a:rPr lang="en-US" sz="2800" smtClean="0">
                <a:latin typeface="Arial" charset="0"/>
              </a:rPr>
              <a:t>               =                 dm</a:t>
            </a:r>
            <a:r>
              <a:rPr lang="en-US" sz="2800" baseline="30000" smtClean="0">
                <a:latin typeface="Arial" charset="0"/>
              </a:rPr>
              <a:t>2</a:t>
            </a:r>
            <a:r>
              <a:rPr lang="en-US" sz="2800" smtClean="0">
                <a:latin typeface="Arial" charset="0"/>
              </a:rPr>
              <a:t>                               5km</a:t>
            </a:r>
            <a:r>
              <a:rPr lang="en-US" sz="2800" baseline="30000" smtClean="0">
                <a:latin typeface="Arial" charset="0"/>
              </a:rPr>
              <a:t>2</a:t>
            </a:r>
            <a:r>
              <a:rPr lang="en-US" sz="2800" smtClean="0">
                <a:latin typeface="Arial" charset="0"/>
              </a:rPr>
              <a:t>              =                  m</a:t>
            </a:r>
            <a:r>
              <a:rPr lang="en-US" sz="2800" baseline="30000" smtClean="0">
                <a:latin typeface="Arial" charset="0"/>
              </a:rPr>
              <a:t>2</a:t>
            </a:r>
            <a:r>
              <a:rPr lang="en-US" sz="2800" smtClean="0">
                <a:latin typeface="Arial" charset="0"/>
              </a:rPr>
              <a:t>                  32m</a:t>
            </a:r>
            <a:r>
              <a:rPr lang="en-US" sz="2800" baseline="30000" smtClean="0">
                <a:latin typeface="Arial" charset="0"/>
              </a:rPr>
              <a:t>2</a:t>
            </a:r>
            <a:r>
              <a:rPr lang="en-US" sz="2800" smtClean="0">
                <a:latin typeface="Arial" charset="0"/>
              </a:rPr>
              <a:t>49dm</a:t>
            </a:r>
            <a:r>
              <a:rPr lang="en-US" sz="2800" baseline="30000" smtClean="0">
                <a:latin typeface="Arial" charset="0"/>
              </a:rPr>
              <a:t>2     </a:t>
            </a:r>
            <a:r>
              <a:rPr lang="en-US" sz="2800" smtClean="0">
                <a:latin typeface="Arial" charset="0"/>
              </a:rPr>
              <a:t>=                  dm</a:t>
            </a:r>
            <a:r>
              <a:rPr lang="en-US" sz="2800" baseline="30000" smtClean="0">
                <a:latin typeface="Arial" charset="0"/>
              </a:rPr>
              <a:t>2</a:t>
            </a:r>
            <a:r>
              <a:rPr lang="en-US" sz="2800" smtClean="0">
                <a:latin typeface="Arial" charset="0"/>
              </a:rPr>
              <a:t>                      2000000m</a:t>
            </a:r>
            <a:r>
              <a:rPr lang="en-US" sz="2800" baseline="30000" smtClean="0">
                <a:latin typeface="Arial" charset="0"/>
              </a:rPr>
              <a:t>2     </a:t>
            </a:r>
            <a:r>
              <a:rPr lang="en-US" sz="2800" smtClean="0">
                <a:latin typeface="Arial" charset="0"/>
              </a:rPr>
              <a:t>=                  km</a:t>
            </a:r>
            <a:r>
              <a:rPr lang="en-US" sz="2800" baseline="30000" smtClean="0">
                <a:latin typeface="Arial" charset="0"/>
              </a:rPr>
              <a:t>2</a:t>
            </a:r>
          </a:p>
          <a:p>
            <a:pPr>
              <a:buFont typeface="Monotype Sorts" pitchFamily="2" charset="2"/>
              <a:buNone/>
            </a:pPr>
            <a:endParaRPr lang="en-US" sz="2800" smtClean="0">
              <a:latin typeface="Arial" charset="0"/>
            </a:endParaRPr>
          </a:p>
        </p:txBody>
      </p:sp>
      <p:graphicFrame>
        <p:nvGraphicFramePr>
          <p:cNvPr id="9284" name="Group 68"/>
          <p:cNvGraphicFramePr>
            <a:graphicFrameLocks noGrp="1"/>
          </p:cNvGraphicFramePr>
          <p:nvPr/>
        </p:nvGraphicFramePr>
        <p:xfrm>
          <a:off x="3733800" y="2362200"/>
          <a:ext cx="2971800" cy="579438"/>
        </p:xfrm>
        <a:graphic>
          <a:graphicData uri="http://schemas.openxmlformats.org/drawingml/2006/table">
            <a:tbl>
              <a:tblPr/>
              <a:tblGrid>
                <a:gridCol w="29718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Time" pitchFamily="34" charset="0"/>
                        </a:rPr>
                        <a:t>1000000</a:t>
                      </a:r>
                    </a:p>
                  </a:txBody>
                  <a:tcPr marT="45745" marB="4574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85" name="Group 69"/>
          <p:cNvGraphicFramePr>
            <a:graphicFrameLocks noGrp="1"/>
          </p:cNvGraphicFramePr>
          <p:nvPr/>
        </p:nvGraphicFramePr>
        <p:xfrm>
          <a:off x="3733800" y="2895600"/>
          <a:ext cx="2286000" cy="579438"/>
        </p:xfrm>
        <a:graphic>
          <a:graphicData uri="http://schemas.openxmlformats.org/drawingml/2006/table">
            <a:tbl>
              <a:tblPr/>
              <a:tblGrid>
                <a:gridCol w="22860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1" lang="en-US" sz="32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45" marB="4574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86" name="Group 70"/>
          <p:cNvGraphicFramePr>
            <a:graphicFrameLocks noGrp="1"/>
          </p:cNvGraphicFramePr>
          <p:nvPr/>
        </p:nvGraphicFramePr>
        <p:xfrm>
          <a:off x="3733800" y="3352800"/>
          <a:ext cx="2362200" cy="579438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45" marB="4574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72" name="Group 56"/>
          <p:cNvGraphicFramePr>
            <a:graphicFrameLocks noGrp="1"/>
          </p:cNvGraphicFramePr>
          <p:nvPr/>
        </p:nvGraphicFramePr>
        <p:xfrm>
          <a:off x="3733800" y="3886200"/>
          <a:ext cx="1981200" cy="579438"/>
        </p:xfrm>
        <a:graphic>
          <a:graphicData uri="http://schemas.openxmlformats.org/drawingml/2006/table">
            <a:tbl>
              <a:tblPr/>
              <a:tblGrid>
                <a:gridCol w="19812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Time" pitchFamily="34" charset="0"/>
                        </a:rPr>
                        <a:t>5000000</a:t>
                      </a:r>
                    </a:p>
                  </a:txBody>
                  <a:tcPr marT="45745" marB="4574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71" name="Group 55"/>
          <p:cNvGraphicFramePr>
            <a:graphicFrameLocks noGrp="1"/>
          </p:cNvGraphicFramePr>
          <p:nvPr/>
        </p:nvGraphicFramePr>
        <p:xfrm>
          <a:off x="3733800" y="4343400"/>
          <a:ext cx="1295400" cy="579438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Time" pitchFamily="34" charset="0"/>
                        </a:rPr>
                        <a:t>3249</a:t>
                      </a:r>
                    </a:p>
                  </a:txBody>
                  <a:tcPr marT="45745" marB="4574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83" name="Group 67"/>
          <p:cNvGraphicFramePr>
            <a:graphicFrameLocks noGrp="1"/>
          </p:cNvGraphicFramePr>
          <p:nvPr/>
        </p:nvGraphicFramePr>
        <p:xfrm>
          <a:off x="3733800" y="4876800"/>
          <a:ext cx="381000" cy="579438"/>
        </p:xfrm>
        <a:graphic>
          <a:graphicData uri="http://schemas.openxmlformats.org/drawingml/2006/table">
            <a:tbl>
              <a:tblPr/>
              <a:tblGrid>
                <a:gridCol w="3810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marT="45745" marB="4574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9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8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3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8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Toan  lop  4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A935E1-22CD-407C-810E-EBC663A6AF30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</a:rPr>
              <a:t>                  </a:t>
            </a:r>
            <a:r>
              <a:rPr lang="en-US" smtClean="0">
                <a:solidFill>
                  <a:srgbClr val="FF3300"/>
                </a:solidFill>
                <a:latin typeface="Arial" charset="0"/>
              </a:rPr>
              <a:t>Bài tập 3:</a:t>
            </a:r>
            <a:endParaRPr lang="en-US" smtClean="0">
              <a:latin typeface="Arial" charset="0"/>
            </a:endParaRP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Font typeface="Monotype Sorts" pitchFamily="2" charset="2"/>
              <a:buNone/>
            </a:pPr>
            <a:r>
              <a:rPr lang="en-US" sz="2900" smtClean="0">
                <a:latin typeface="Arial" charset="0"/>
              </a:rPr>
              <a:t>    Một khu rừng hình chữ nhật có chiều dài 3 km và chiều rộng 2 km .Hỏi diện tích của khu rừng </a:t>
            </a:r>
            <a:r>
              <a:rPr lang="vi-VN" sz="2900" smtClean="0">
                <a:latin typeface="Arial" charset="0"/>
              </a:rPr>
              <a:t>đ</a:t>
            </a:r>
            <a:r>
              <a:rPr lang="en-US" sz="2900" smtClean="0">
                <a:latin typeface="Arial" charset="0"/>
              </a:rPr>
              <a:t>ó bằng bao nhiêu ki-lô-mét vuông?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900" smtClean="0">
                <a:solidFill>
                  <a:srgbClr val="F05B42"/>
                </a:solidFill>
                <a:latin typeface="Arial" charset="0"/>
              </a:rPr>
              <a:t>         Giải:</a:t>
            </a:r>
            <a:endParaRPr lang="en-US" sz="2900" smtClean="0">
              <a:latin typeface="Arial" charset="0"/>
            </a:endParaRP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sz="2900" smtClean="0">
                <a:latin typeface="Arial" charset="0"/>
              </a:rPr>
              <a:t>        Diện tích của khu rừng hình chữ nhật là:          3</a:t>
            </a:r>
            <a:r>
              <a:rPr lang="en-US" sz="2900" smtClean="0">
                <a:latin typeface="Arial" charset="0"/>
                <a:sym typeface="Symbol" pitchFamily="18" charset="2"/>
              </a:rPr>
              <a:t>2=6(km</a:t>
            </a:r>
            <a:r>
              <a:rPr lang="en-US" sz="2900" baseline="30000" smtClean="0">
                <a:latin typeface="Arial" charset="0"/>
                <a:sym typeface="Symbol" pitchFamily="18" charset="2"/>
              </a:rPr>
              <a:t>2</a:t>
            </a:r>
            <a:r>
              <a:rPr lang="en-US" sz="2900" smtClean="0">
                <a:latin typeface="Arial" charset="0"/>
                <a:sym typeface="Symbol" pitchFamily="18" charset="2"/>
              </a:rPr>
              <a:t>).                                                                                    Đáp số:6km</a:t>
            </a:r>
            <a:r>
              <a:rPr lang="en-US" sz="2900" baseline="30000" smtClean="0">
                <a:latin typeface="Arial" charset="0"/>
                <a:sym typeface="Symbol" pitchFamily="18" charset="2"/>
              </a:rPr>
              <a:t>2</a:t>
            </a:r>
            <a:r>
              <a:rPr lang="en-US" sz="2900" smtClean="0">
                <a:latin typeface="Arial" charset="0"/>
                <a:sym typeface="Symbol" pitchFamily="18" charset="2"/>
              </a:rPr>
              <a:t>.</a:t>
            </a:r>
            <a:endParaRPr lang="en-US" sz="2900" smtClean="0">
              <a:latin typeface="Arial" charset="0"/>
            </a:endParaRPr>
          </a:p>
          <a:p>
            <a:pPr>
              <a:buFont typeface="Monotype Sorts" pitchFamily="2" charset="2"/>
              <a:buNone/>
            </a:pPr>
            <a:endParaRPr lang="en-US" smtClean="0">
              <a:latin typeface="Arial" charset="0"/>
            </a:endParaRPr>
          </a:p>
          <a:p>
            <a:pPr>
              <a:lnSpc>
                <a:spcPct val="110000"/>
              </a:lnSpc>
              <a:buFont typeface="Monotype Sorts" pitchFamily="2" charset="2"/>
              <a:buNone/>
            </a:pPr>
            <a:endParaRPr lang="en-US" sz="4000" baseline="12000" smtClean="0">
              <a:latin typeface="Arial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75"/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"/>
                                        <p:tgtEl>
                                          <p:spTgt spid="10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utoUpdateAnimBg="0"/>
      <p:bldP spid="1025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Toan  lop  4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34A0AA-135E-41B4-A58F-F769A698DDC3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14396" name="Oval 60"/>
          <p:cNvSpPr>
            <a:spLocks noChangeArrowheads="1"/>
          </p:cNvSpPr>
          <p:nvPr/>
        </p:nvSpPr>
        <p:spPr bwMode="auto">
          <a:xfrm>
            <a:off x="6248400" y="4953000"/>
            <a:ext cx="2514600" cy="1066800"/>
          </a:xfrm>
          <a:prstGeom prst="ellipse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65" name="Oval 29"/>
          <p:cNvSpPr>
            <a:spLocks noChangeArrowheads="1"/>
          </p:cNvSpPr>
          <p:nvPr/>
        </p:nvSpPr>
        <p:spPr bwMode="auto">
          <a:xfrm>
            <a:off x="6172200" y="3581400"/>
            <a:ext cx="1676400" cy="685800"/>
          </a:xfrm>
          <a:prstGeom prst="ellipse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algn="ctr"/>
            <a:r>
              <a:rPr lang="en-US" smtClean="0">
                <a:solidFill>
                  <a:srgbClr val="FF3300"/>
                </a:solidFill>
                <a:latin typeface="Arial" charset="0"/>
              </a:rPr>
              <a:t>Bài tập 4:</a:t>
            </a:r>
          </a:p>
        </p:txBody>
      </p:sp>
      <p:sp>
        <p:nvSpPr>
          <p:cNvPr id="14339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1981200"/>
            <a:ext cx="8001000" cy="4191000"/>
          </a:xfrm>
          <a:noFill/>
        </p:spPr>
        <p:txBody>
          <a:bodyPr lIns="92075" tIns="46038" rIns="92075" bIns="46038"/>
          <a:lstStyle/>
          <a:p>
            <a:pPr marL="114300" indent="-114300">
              <a:buFont typeface="Monotype Sorts" pitchFamily="2" charset="2"/>
              <a:buNone/>
            </a:pPr>
            <a:r>
              <a:rPr lang="en-US" smtClean="0">
                <a:latin typeface="Arial" charset="0"/>
              </a:rPr>
              <a:t> Trong các số d</a:t>
            </a:r>
            <a:r>
              <a:rPr lang="vi-VN" smtClean="0">
                <a:latin typeface="Arial" charset="0"/>
              </a:rPr>
              <a:t>ư</a:t>
            </a:r>
            <a:r>
              <a:rPr lang="en-US" smtClean="0">
                <a:latin typeface="Arial" charset="0"/>
              </a:rPr>
              <a:t>ới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ây, chọn ra số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o thích hợp chỉ:</a:t>
            </a:r>
          </a:p>
          <a:p>
            <a:pPr marL="114300" indent="-114300">
              <a:buFont typeface="Monotype Sorts" pitchFamily="2" charset="2"/>
              <a:buNone/>
            </a:pPr>
            <a:r>
              <a:rPr lang="en-US" smtClean="0">
                <a:latin typeface="Arial" charset="0"/>
              </a:rPr>
              <a:t>    </a:t>
            </a:r>
          </a:p>
          <a:p>
            <a:pPr marL="114300" indent="-114300">
              <a:buFont typeface="Monotype Sorts" pitchFamily="2" charset="2"/>
              <a:buNone/>
            </a:pPr>
            <a:endParaRPr lang="en-US" smtClean="0">
              <a:latin typeface="Arial" charset="0"/>
            </a:endParaRPr>
          </a:p>
        </p:txBody>
      </p:sp>
      <p:graphicFrame>
        <p:nvGraphicFramePr>
          <p:cNvPr id="14362" name="Group 26"/>
          <p:cNvGraphicFramePr>
            <a:graphicFrameLocks noGrp="1"/>
          </p:cNvGraphicFramePr>
          <p:nvPr/>
        </p:nvGraphicFramePr>
        <p:xfrm>
          <a:off x="1143000" y="3733800"/>
          <a:ext cx="1600200" cy="517525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81cm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63" name="Group 27"/>
          <p:cNvGraphicFramePr>
            <a:graphicFrameLocks noGrp="1"/>
          </p:cNvGraphicFramePr>
          <p:nvPr/>
        </p:nvGraphicFramePr>
        <p:xfrm>
          <a:off x="3581400" y="3733800"/>
          <a:ext cx="1600200" cy="517525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900 dm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64" name="Group 28"/>
          <p:cNvGraphicFramePr>
            <a:graphicFrameLocks noGrp="1"/>
          </p:cNvGraphicFramePr>
          <p:nvPr/>
        </p:nvGraphicFramePr>
        <p:xfrm>
          <a:off x="6553200" y="3657600"/>
          <a:ext cx="1600200" cy="517525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 m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93" name="Group 57"/>
          <p:cNvGraphicFramePr>
            <a:graphicFrameLocks noGrp="1"/>
          </p:cNvGraphicFramePr>
          <p:nvPr/>
        </p:nvGraphicFramePr>
        <p:xfrm>
          <a:off x="1219200" y="5181600"/>
          <a:ext cx="2286000" cy="685800"/>
        </p:xfrm>
        <a:graphic>
          <a:graphicData uri="http://schemas.openxmlformats.org/drawingml/2006/table">
            <a:tbl>
              <a:tblPr/>
              <a:tblGrid>
                <a:gridCol w="2286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5 000 000 m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94" name="Group 58"/>
          <p:cNvGraphicFramePr>
            <a:graphicFrameLocks noGrp="1"/>
          </p:cNvGraphicFramePr>
          <p:nvPr/>
        </p:nvGraphicFramePr>
        <p:xfrm>
          <a:off x="3962400" y="5181600"/>
          <a:ext cx="2057400" cy="685800"/>
        </p:xfrm>
        <a:graphic>
          <a:graphicData uri="http://schemas.openxmlformats.org/drawingml/2006/table">
            <a:tbl>
              <a:tblPr/>
              <a:tblGrid>
                <a:gridCol w="20574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324 000 dm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95" name="Group 59"/>
          <p:cNvGraphicFramePr>
            <a:graphicFrameLocks noGrp="1"/>
          </p:cNvGraphicFramePr>
          <p:nvPr/>
        </p:nvGraphicFramePr>
        <p:xfrm>
          <a:off x="6477000" y="5181600"/>
          <a:ext cx="2133600" cy="685800"/>
        </p:xfrm>
        <a:graphic>
          <a:graphicData uri="http://schemas.openxmlformats.org/drawingml/2006/table">
            <a:tbl>
              <a:tblPr/>
              <a:tblGrid>
                <a:gridCol w="2133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330 991 km</a:t>
                      </a:r>
                      <a:r>
                        <a:rPr kumimoji="1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407" name="Group 71"/>
          <p:cNvGraphicFramePr>
            <a:graphicFrameLocks noGrp="1"/>
          </p:cNvGraphicFramePr>
          <p:nvPr/>
        </p:nvGraphicFramePr>
        <p:xfrm>
          <a:off x="838200" y="3124200"/>
          <a:ext cx="4648200" cy="2133600"/>
        </p:xfrm>
        <a:graphic>
          <a:graphicData uri="http://schemas.openxmlformats.org/drawingml/2006/table">
            <a:tbl>
              <a:tblPr/>
              <a:tblGrid>
                <a:gridCol w="4648200"/>
              </a:tblGrid>
              <a:tr h="2133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.VnTime" pitchFamily="34" charset="0"/>
                        </a:rPr>
                        <a:t>a) DiÖn tÝch phßng häc: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.VnTime" pitchFamily="34" charset="0"/>
                        </a:rPr>
                        <a:t>b) DiÖn tÝch n­íc ViÖt Nam: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75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6" grpId="0" animBg="1"/>
      <p:bldP spid="14365" grpId="0" animBg="1"/>
      <p:bldP spid="14338" grpId="0" autoUpdateAnimBg="0"/>
      <p:bldP spid="143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200" smtClean="0">
                <a:latin typeface="Arial" charset="0"/>
              </a:rPr>
              <a:t>Toan  lop  4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568593-DE04-472B-84B9-4B9F2DEB3EC1}" type="slidenum">
              <a:rPr lang="en-US" sz="1200" smtClean="0">
                <a:latin typeface="Arial" charset="0"/>
              </a:rPr>
              <a:pPr/>
              <a:t>9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82000" cy="5638800"/>
          </a:xfrm>
        </p:spPr>
        <p:txBody>
          <a:bodyPr/>
          <a:lstStyle/>
          <a:p>
            <a:pPr algn="ctr"/>
            <a:r>
              <a:rPr kumimoji="0" lang="en-US" sz="480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kumimoji="0" lang="en-US" sz="4800" smtClean="0">
                <a:solidFill>
                  <a:schemeClr val="tx1"/>
                </a:solidFill>
                <a:latin typeface="Arial" charset="0"/>
              </a:rPr>
            </a:br>
            <a:r>
              <a:rPr kumimoji="0" lang="en-US" sz="480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kumimoji="0" lang="en-US" sz="4800" smtClean="0">
                <a:solidFill>
                  <a:schemeClr val="tx1"/>
                </a:solidFill>
                <a:latin typeface="Arial" charset="0"/>
              </a:rPr>
            </a:br>
            <a:r>
              <a:rPr kumimoji="0" lang="en-US" sz="480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kumimoji="0" lang="en-US" sz="4800" smtClean="0">
                <a:solidFill>
                  <a:schemeClr val="tx1"/>
                </a:solidFill>
                <a:latin typeface="Arial" charset="0"/>
              </a:rPr>
            </a:br>
            <a:r>
              <a:rPr kumimoji="0" lang="en-US" sz="4800" smtClean="0">
                <a:solidFill>
                  <a:srgbClr val="FF33CC"/>
                </a:solidFill>
                <a:latin typeface="Arial" charset="0"/>
              </a:rPr>
              <a:t>Ki-lô-mét vuông là diện tích của hình vuông có cạnh dài </a:t>
            </a:r>
            <a:br>
              <a:rPr kumimoji="0" lang="en-US" sz="4800" smtClean="0">
                <a:solidFill>
                  <a:srgbClr val="FF33CC"/>
                </a:solidFill>
                <a:latin typeface="Arial" charset="0"/>
              </a:rPr>
            </a:br>
            <a:r>
              <a:rPr kumimoji="0" lang="en-US" sz="4800" smtClean="0">
                <a:solidFill>
                  <a:srgbClr val="FF33CC"/>
                </a:solidFill>
                <a:latin typeface="Arial" charset="0"/>
              </a:rPr>
              <a:t>1 ki-lô-mét.</a:t>
            </a:r>
            <a:br>
              <a:rPr kumimoji="0" lang="en-US" sz="4800" smtClean="0">
                <a:solidFill>
                  <a:srgbClr val="FF33CC"/>
                </a:solidFill>
                <a:latin typeface="Arial" charset="0"/>
              </a:rPr>
            </a:br>
            <a:r>
              <a:rPr kumimoji="0" lang="en-US" sz="4800" smtClean="0">
                <a:solidFill>
                  <a:srgbClr val="FF33CC"/>
                </a:solidFill>
                <a:latin typeface="Arial" charset="0"/>
              </a:rPr>
              <a:t>Ki-lô-mét vuông viết tắt là km</a:t>
            </a:r>
            <a:r>
              <a:rPr kumimoji="0" lang="en-US" sz="4800" baseline="30000" smtClean="0">
                <a:solidFill>
                  <a:srgbClr val="FF33CC"/>
                </a:solidFill>
                <a:latin typeface="Arial" charset="0"/>
              </a:rPr>
              <a:t>2</a:t>
            </a:r>
            <a:r>
              <a:rPr kumimoji="0" lang="en-US" sz="4800" smtClean="0">
                <a:solidFill>
                  <a:srgbClr val="FF33CC"/>
                </a:solidFill>
                <a:latin typeface="Arial" charset="0"/>
              </a:rPr>
              <a:t>.</a:t>
            </a:r>
            <a:br>
              <a:rPr kumimoji="0" lang="en-US" sz="4800" smtClean="0">
                <a:solidFill>
                  <a:srgbClr val="FF33CC"/>
                </a:solidFill>
                <a:latin typeface="Arial" charset="0"/>
              </a:rPr>
            </a:br>
            <a:r>
              <a:rPr kumimoji="0" lang="en-US" sz="4800" smtClean="0">
                <a:solidFill>
                  <a:srgbClr val="FF33CC"/>
                </a:solidFill>
                <a:latin typeface="Arial" charset="0"/>
              </a:rPr>
              <a:t>1km</a:t>
            </a:r>
            <a:r>
              <a:rPr kumimoji="0" lang="en-US" sz="4800" baseline="30000" smtClean="0">
                <a:solidFill>
                  <a:srgbClr val="FF33CC"/>
                </a:solidFill>
                <a:latin typeface="Arial" charset="0"/>
              </a:rPr>
              <a:t>2 </a:t>
            </a:r>
            <a:r>
              <a:rPr kumimoji="0" lang="en-US" sz="4800" smtClean="0">
                <a:solidFill>
                  <a:srgbClr val="FF33CC"/>
                </a:solidFill>
                <a:latin typeface="Arial" charset="0"/>
              </a:rPr>
              <a:t>=1000000 m</a:t>
            </a:r>
            <a:r>
              <a:rPr kumimoji="0" lang="en-US" sz="4800" baseline="30000" smtClean="0">
                <a:solidFill>
                  <a:srgbClr val="FF33CC"/>
                </a:solidFill>
                <a:latin typeface="Arial" charset="0"/>
              </a:rPr>
              <a:t>2</a:t>
            </a:r>
            <a:r>
              <a:rPr kumimoji="0" lang="en-US" sz="4800" smtClean="0">
                <a:solidFill>
                  <a:srgbClr val="FF33CC"/>
                </a:solidFill>
                <a:latin typeface="Arial" charset="0"/>
              </a:rPr>
              <a:t>.</a:t>
            </a:r>
            <a:r>
              <a:rPr kumimoji="0" lang="en-US" sz="5400" smtClean="0">
                <a:solidFill>
                  <a:srgbClr val="FF33CC"/>
                </a:solidFill>
                <a:latin typeface="Arial" charset="0"/>
              </a:rPr>
              <a:t/>
            </a:r>
            <a:br>
              <a:rPr kumimoji="0" lang="en-US" sz="5400" smtClean="0">
                <a:solidFill>
                  <a:srgbClr val="FF33CC"/>
                </a:solidFill>
                <a:latin typeface="Arial" charset="0"/>
              </a:rPr>
            </a:br>
            <a:endParaRPr kumimoji="0" lang="en-US" sz="5400" smtClean="0">
              <a:solidFill>
                <a:srgbClr val="FF33CC"/>
              </a:solidFill>
              <a:latin typeface="Arial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</p:bldLst>
  </p:timing>
</p:sld>
</file>

<file path=ppt/theme/theme1.xml><?xml version="1.0" encoding="utf-8"?>
<a:theme xmlns:a="http://schemas.openxmlformats.org/drawingml/2006/main" name="SERENE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SERENE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SERENE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Designs\SERENE.POT</Template>
  <TotalTime>1011</TotalTime>
  <Words>604</Words>
  <Application>Microsoft PowerPoint</Application>
  <PresentationFormat>On-screen Show (4:3)</PresentationFormat>
  <Paragraphs>102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.VnTime</vt:lpstr>
      <vt:lpstr>Arial</vt:lpstr>
      <vt:lpstr>Monotype Sorts</vt:lpstr>
      <vt:lpstr>Symbol</vt:lpstr>
      <vt:lpstr>SERENE</vt:lpstr>
      <vt:lpstr>Microsoft Clip Gallery</vt:lpstr>
      <vt:lpstr>Slide 1</vt:lpstr>
      <vt:lpstr>Slide 2</vt:lpstr>
      <vt:lpstr>Tiết 90: Ki-lô-mét vuông.</vt:lpstr>
      <vt:lpstr>Slide 4</vt:lpstr>
      <vt:lpstr>Bài tập 1: Viết chữ hoặc số thích  hợp vào ô trống</vt:lpstr>
      <vt:lpstr>Bài tập 2:</vt:lpstr>
      <vt:lpstr>                  Bài tập 3:</vt:lpstr>
      <vt:lpstr>Bài tập 4:</vt:lpstr>
      <vt:lpstr>   Ki-lô-mét vuông là diện tích của hình vuông có cạnh dài  1 ki-lô-mét. Ki-lô-mét vuông viết tắt là km2. 1km2 =1000000 m2. </vt:lpstr>
      <vt:lpstr>Mục tiêu:</vt:lpstr>
      <vt:lpstr>Cách thiết kế: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ThiÕt kÕ bµi gi¶ng ®iÖn tö</dc:title>
  <dc:creator>NHAT LINH</dc:creator>
  <cp:lastModifiedBy>CSTeam</cp:lastModifiedBy>
  <cp:revision>36</cp:revision>
  <cp:lastPrinted>1996-03-05T21:54:17Z</cp:lastPrinted>
  <dcterms:created xsi:type="dcterms:W3CDTF">2005-09-24T01:17:44Z</dcterms:created>
  <dcterms:modified xsi:type="dcterms:W3CDTF">2016-06-30T02:13:34Z</dcterms:modified>
</cp:coreProperties>
</file>